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34" r:id="rId2"/>
    <p:sldId id="257" r:id="rId3"/>
    <p:sldId id="322" r:id="rId4"/>
    <p:sldId id="294" r:id="rId5"/>
    <p:sldId id="321" r:id="rId6"/>
  </p:sldIdLst>
  <p:sldSz cx="6858000" cy="51435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1717"/>
    <a:srgbClr val="7C4B8B"/>
    <a:srgbClr val="6D2121"/>
    <a:srgbClr val="0AA651"/>
    <a:srgbClr val="835E8E"/>
    <a:srgbClr val="F19E65"/>
    <a:srgbClr val="ED7D31"/>
    <a:srgbClr val="6D99E9"/>
    <a:srgbClr val="749BE2"/>
    <a:srgbClr val="6A8E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14" autoAdjust="0"/>
    <p:restoredTop sz="94605" autoAdjust="0"/>
  </p:normalViewPr>
  <p:slideViewPr>
    <p:cSldViewPr snapToGrid="0">
      <p:cViewPr varScale="1">
        <p:scale>
          <a:sx n="136" d="100"/>
          <a:sy n="136" d="100"/>
        </p:scale>
        <p:origin x="201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841773"/>
            <a:ext cx="5829300" cy="17907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93" indent="0" algn="ctr">
              <a:buNone/>
              <a:defRPr sz="2667"/>
            </a:lvl2pPr>
            <a:lvl3pPr marL="1219185" indent="0" algn="ctr">
              <a:buNone/>
              <a:defRPr sz="2400"/>
            </a:lvl3pPr>
            <a:lvl4pPr marL="1828777" indent="0" algn="ctr">
              <a:buNone/>
              <a:defRPr sz="2133"/>
            </a:lvl4pPr>
            <a:lvl5pPr marL="2438370" indent="0" algn="ctr">
              <a:buNone/>
              <a:defRPr sz="2133"/>
            </a:lvl5pPr>
            <a:lvl6pPr marL="3047962" indent="0" algn="ctr">
              <a:buNone/>
              <a:defRPr sz="2133"/>
            </a:lvl6pPr>
            <a:lvl7pPr marL="3657555" indent="0" algn="ctr">
              <a:buNone/>
              <a:defRPr sz="2133"/>
            </a:lvl7pPr>
            <a:lvl8pPr marL="4267147" indent="0" algn="ctr">
              <a:buNone/>
              <a:defRPr sz="2133"/>
            </a:lvl8pPr>
            <a:lvl9pPr marL="487673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5EA71-FCEC-441F-9B23-348E36AB6E34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2A882-0C60-45B8-8E57-F3B2F7583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554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5EA71-FCEC-441F-9B23-348E36AB6E34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2A882-0C60-45B8-8E57-F3B2F7583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099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273845"/>
            <a:ext cx="1478756" cy="43588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273845"/>
            <a:ext cx="4350544" cy="43588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5EA71-FCEC-441F-9B23-348E36AB6E34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2A882-0C60-45B8-8E57-F3B2F7583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670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5EA71-FCEC-441F-9B23-348E36AB6E34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2A882-0C60-45B8-8E57-F3B2F7583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388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9" y="1282305"/>
            <a:ext cx="5915025" cy="2139553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9" y="3442099"/>
            <a:ext cx="5915025" cy="1125140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609593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7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62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5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14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73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5EA71-FCEC-441F-9B23-348E36AB6E34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2A882-0C60-45B8-8E57-F3B2F7583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197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5EA71-FCEC-441F-9B23-348E36AB6E34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2A882-0C60-45B8-8E57-F3B2F7583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391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4" y="273846"/>
            <a:ext cx="5915025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1260873"/>
            <a:ext cx="2901255" cy="617934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93" indent="0">
              <a:buNone/>
              <a:defRPr sz="2667" b="1"/>
            </a:lvl2pPr>
            <a:lvl3pPr marL="1219185" indent="0">
              <a:buNone/>
              <a:defRPr sz="2400" b="1"/>
            </a:lvl3pPr>
            <a:lvl4pPr marL="1828777" indent="0">
              <a:buNone/>
              <a:defRPr sz="2133" b="1"/>
            </a:lvl4pPr>
            <a:lvl5pPr marL="2438370" indent="0">
              <a:buNone/>
              <a:defRPr sz="2133" b="1"/>
            </a:lvl5pPr>
            <a:lvl6pPr marL="3047962" indent="0">
              <a:buNone/>
              <a:defRPr sz="2133" b="1"/>
            </a:lvl6pPr>
            <a:lvl7pPr marL="3657555" indent="0">
              <a:buNone/>
              <a:defRPr sz="2133" b="1"/>
            </a:lvl7pPr>
            <a:lvl8pPr marL="4267147" indent="0">
              <a:buNone/>
              <a:defRPr sz="2133" b="1"/>
            </a:lvl8pPr>
            <a:lvl9pPr marL="487673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1878806"/>
            <a:ext cx="2901255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6" y="1260873"/>
            <a:ext cx="2915543" cy="617934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93" indent="0">
              <a:buNone/>
              <a:defRPr sz="2667" b="1"/>
            </a:lvl2pPr>
            <a:lvl3pPr marL="1219185" indent="0">
              <a:buNone/>
              <a:defRPr sz="2400" b="1"/>
            </a:lvl3pPr>
            <a:lvl4pPr marL="1828777" indent="0">
              <a:buNone/>
              <a:defRPr sz="2133" b="1"/>
            </a:lvl4pPr>
            <a:lvl5pPr marL="2438370" indent="0">
              <a:buNone/>
              <a:defRPr sz="2133" b="1"/>
            </a:lvl5pPr>
            <a:lvl6pPr marL="3047962" indent="0">
              <a:buNone/>
              <a:defRPr sz="2133" b="1"/>
            </a:lvl6pPr>
            <a:lvl7pPr marL="3657555" indent="0">
              <a:buNone/>
              <a:defRPr sz="2133" b="1"/>
            </a:lvl7pPr>
            <a:lvl8pPr marL="4267147" indent="0">
              <a:buNone/>
              <a:defRPr sz="2133" b="1"/>
            </a:lvl8pPr>
            <a:lvl9pPr marL="487673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6" y="1878806"/>
            <a:ext cx="2915543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5EA71-FCEC-441F-9B23-348E36AB6E34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2A882-0C60-45B8-8E57-F3B2F7583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815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5EA71-FCEC-441F-9B23-348E36AB6E34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2A882-0C60-45B8-8E57-F3B2F7583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15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5EA71-FCEC-441F-9B23-348E36AB6E34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2A882-0C60-45B8-8E57-F3B2F7583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943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4" cy="120015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6" y="740571"/>
            <a:ext cx="3471863" cy="3655219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1"/>
            <a:ext cx="2211884" cy="2858691"/>
          </a:xfrm>
        </p:spPr>
        <p:txBody>
          <a:bodyPr/>
          <a:lstStyle>
            <a:lvl1pPr marL="0" indent="0">
              <a:buNone/>
              <a:defRPr sz="2133"/>
            </a:lvl1pPr>
            <a:lvl2pPr marL="609593" indent="0">
              <a:buNone/>
              <a:defRPr sz="1867"/>
            </a:lvl2pPr>
            <a:lvl3pPr marL="1219185" indent="0">
              <a:buNone/>
              <a:defRPr sz="1600"/>
            </a:lvl3pPr>
            <a:lvl4pPr marL="1828777" indent="0">
              <a:buNone/>
              <a:defRPr sz="1333"/>
            </a:lvl4pPr>
            <a:lvl5pPr marL="2438370" indent="0">
              <a:buNone/>
              <a:defRPr sz="1333"/>
            </a:lvl5pPr>
            <a:lvl6pPr marL="3047962" indent="0">
              <a:buNone/>
              <a:defRPr sz="1333"/>
            </a:lvl6pPr>
            <a:lvl7pPr marL="3657555" indent="0">
              <a:buNone/>
              <a:defRPr sz="1333"/>
            </a:lvl7pPr>
            <a:lvl8pPr marL="4267147" indent="0">
              <a:buNone/>
              <a:defRPr sz="1333"/>
            </a:lvl8pPr>
            <a:lvl9pPr marL="487673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5EA71-FCEC-441F-9B23-348E36AB6E34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2A882-0C60-45B8-8E57-F3B2F7583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41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4" cy="120015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6" y="740571"/>
            <a:ext cx="3471863" cy="3655219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93" indent="0">
              <a:buNone/>
              <a:defRPr sz="3733"/>
            </a:lvl2pPr>
            <a:lvl3pPr marL="1219185" indent="0">
              <a:buNone/>
              <a:defRPr sz="3200"/>
            </a:lvl3pPr>
            <a:lvl4pPr marL="1828777" indent="0">
              <a:buNone/>
              <a:defRPr sz="2667"/>
            </a:lvl4pPr>
            <a:lvl5pPr marL="2438370" indent="0">
              <a:buNone/>
              <a:defRPr sz="2667"/>
            </a:lvl5pPr>
            <a:lvl6pPr marL="3047962" indent="0">
              <a:buNone/>
              <a:defRPr sz="2667"/>
            </a:lvl6pPr>
            <a:lvl7pPr marL="3657555" indent="0">
              <a:buNone/>
              <a:defRPr sz="2667"/>
            </a:lvl7pPr>
            <a:lvl8pPr marL="4267147" indent="0">
              <a:buNone/>
              <a:defRPr sz="2667"/>
            </a:lvl8pPr>
            <a:lvl9pPr marL="4876738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1"/>
            <a:ext cx="2211884" cy="2858691"/>
          </a:xfrm>
        </p:spPr>
        <p:txBody>
          <a:bodyPr/>
          <a:lstStyle>
            <a:lvl1pPr marL="0" indent="0">
              <a:buNone/>
              <a:defRPr sz="2133"/>
            </a:lvl1pPr>
            <a:lvl2pPr marL="609593" indent="0">
              <a:buNone/>
              <a:defRPr sz="1867"/>
            </a:lvl2pPr>
            <a:lvl3pPr marL="1219185" indent="0">
              <a:buNone/>
              <a:defRPr sz="1600"/>
            </a:lvl3pPr>
            <a:lvl4pPr marL="1828777" indent="0">
              <a:buNone/>
              <a:defRPr sz="1333"/>
            </a:lvl4pPr>
            <a:lvl5pPr marL="2438370" indent="0">
              <a:buNone/>
              <a:defRPr sz="1333"/>
            </a:lvl5pPr>
            <a:lvl6pPr marL="3047962" indent="0">
              <a:buNone/>
              <a:defRPr sz="1333"/>
            </a:lvl6pPr>
            <a:lvl7pPr marL="3657555" indent="0">
              <a:buNone/>
              <a:defRPr sz="1333"/>
            </a:lvl7pPr>
            <a:lvl8pPr marL="4267147" indent="0">
              <a:buNone/>
              <a:defRPr sz="1333"/>
            </a:lvl8pPr>
            <a:lvl9pPr marL="487673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5EA71-FCEC-441F-9B23-348E36AB6E34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2A882-0C60-45B8-8E57-F3B2F7583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867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91" y="273846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91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4767264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C355EA71-FCEC-441F-9B23-348E36AB6E34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6" y="4767264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4767264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92B2A882-0C60-45B8-8E57-F3B2F7583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529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219185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04797" indent="-304797" algn="l" defTabSz="1219185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914388" indent="-304797" algn="l" defTabSz="1219185" rtl="0" eaLnBrk="1" latinLnBrk="0" hangingPunct="1">
        <a:lnSpc>
          <a:spcPct val="90000"/>
        </a:lnSpc>
        <a:spcBef>
          <a:spcPts val="667"/>
        </a:spcBef>
        <a:buFont typeface="Century Gothic" panose="020B0502020202020204" pitchFamily="34" charset="0"/>
        <a:buChar char="−"/>
        <a:defRPr sz="32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523982" indent="-304797" algn="l" defTabSz="12191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2133573" indent="-304797" algn="l" defTabSz="12191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743165" indent="-304797" algn="l" defTabSz="12191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3352758" indent="-304797" algn="l" defTabSz="12191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50" indent="-304797" algn="l" defTabSz="12191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943" indent="-304797" algn="l" defTabSz="12191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535" indent="-304797" algn="l" defTabSz="12191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93" algn="l" defTabSz="12191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85" algn="l" defTabSz="12191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77" algn="l" defTabSz="12191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70" algn="l" defTabSz="12191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62" algn="l" defTabSz="12191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55" algn="l" defTabSz="12191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147" algn="l" defTabSz="12191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738" algn="l" defTabSz="12191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3.mp4"/><Relationship Id="rId7" Type="http://schemas.openxmlformats.org/officeDocument/2006/relationships/image" Target="../media/image10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Relationship Id="rId9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video" Target="../media/media7.mp4"/><Relationship Id="rId13" Type="http://schemas.openxmlformats.org/officeDocument/2006/relationships/image" Target="../media/image16.svg"/><Relationship Id="rId3" Type="http://schemas.microsoft.com/office/2007/relationships/media" Target="../media/media5.mp4"/><Relationship Id="rId7" Type="http://schemas.microsoft.com/office/2007/relationships/media" Target="../media/media7.mp4"/><Relationship Id="rId12" Type="http://schemas.openxmlformats.org/officeDocument/2006/relationships/image" Target="../media/image15.png"/><Relationship Id="rId17" Type="http://schemas.openxmlformats.org/officeDocument/2006/relationships/image" Target="../media/image20.svg"/><Relationship Id="rId2" Type="http://schemas.openxmlformats.org/officeDocument/2006/relationships/video" Target="../media/media4.mp4"/><Relationship Id="rId16" Type="http://schemas.openxmlformats.org/officeDocument/2006/relationships/image" Target="../media/image19.png"/><Relationship Id="rId1" Type="http://schemas.microsoft.com/office/2007/relationships/media" Target="../media/media4.mp4"/><Relationship Id="rId6" Type="http://schemas.openxmlformats.org/officeDocument/2006/relationships/video" Target="../media/media6.mp4"/><Relationship Id="rId11" Type="http://schemas.openxmlformats.org/officeDocument/2006/relationships/image" Target="../media/image14.svg"/><Relationship Id="rId5" Type="http://schemas.microsoft.com/office/2007/relationships/media" Target="../media/media6.mp4"/><Relationship Id="rId15" Type="http://schemas.openxmlformats.org/officeDocument/2006/relationships/image" Target="../media/image18.svg"/><Relationship Id="rId10" Type="http://schemas.openxmlformats.org/officeDocument/2006/relationships/image" Target="../media/image13.png"/><Relationship Id="rId4" Type="http://schemas.openxmlformats.org/officeDocument/2006/relationships/video" Target="../media/media5.mp4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17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22BA8246-C39C-4866-9C45-8BCCAA9D23E2}"/>
              </a:ext>
            </a:extLst>
          </p:cNvPr>
          <p:cNvSpPr txBox="1"/>
          <p:nvPr/>
        </p:nvSpPr>
        <p:spPr>
          <a:xfrm>
            <a:off x="258856" y="680528"/>
            <a:ext cx="634981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b="1" dirty="0">
                <a:solidFill>
                  <a:srgbClr val="6F9ACF"/>
                </a:solidFill>
                <a:latin typeface="+mj-lt"/>
              </a:rPr>
              <a:t>Aesthetic Experience is Influenced by </a:t>
            </a:r>
          </a:p>
          <a:p>
            <a:pPr algn="ctr"/>
            <a:r>
              <a:rPr lang="en-US" sz="2600" b="1" dirty="0">
                <a:solidFill>
                  <a:srgbClr val="6F9ACF"/>
                </a:solidFill>
                <a:latin typeface="+mj-lt"/>
              </a:rPr>
              <a:t>Causality in Biological Movements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2E97F19-6DB0-4D16-8378-5B815196D8E8}"/>
              </a:ext>
            </a:extLst>
          </p:cNvPr>
          <p:cNvSpPr txBox="1"/>
          <p:nvPr/>
        </p:nvSpPr>
        <p:spPr>
          <a:xfrm>
            <a:off x="812061" y="3832820"/>
            <a:ext cx="15135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>
                    <a:lumMod val="85000"/>
                  </a:schemeClr>
                </a:solidFill>
              </a:rPr>
              <a:t>Yi-Chia Chen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6F418824-E1A9-40A4-9E89-22483377BE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8008" y="4336263"/>
            <a:ext cx="799680" cy="260213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F590B301-9428-4366-9960-699D27FF61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12856" y="4321264"/>
            <a:ext cx="1093248" cy="33855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0DE60FB-3F9F-4F4D-86C2-28DBA9CBF1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99" y="2080717"/>
            <a:ext cx="1534299" cy="1534299"/>
          </a:xfrm>
          <a:prstGeom prst="rect">
            <a:avLst/>
          </a:prstGeom>
          <a:ln w="63500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DCF837-8A24-4191-AABA-A69A1AB033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802" y="2080718"/>
            <a:ext cx="1534299" cy="1534299"/>
          </a:xfrm>
          <a:prstGeom prst="rect">
            <a:avLst/>
          </a:prstGeom>
          <a:ln w="63500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FE4E20B-244F-4CAC-8D61-60764768A06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"/>
          <a:stretch/>
        </p:blipFill>
        <p:spPr>
          <a:xfrm>
            <a:off x="4588905" y="2080717"/>
            <a:ext cx="1534299" cy="1534300"/>
          </a:xfrm>
          <a:prstGeom prst="rect">
            <a:avLst/>
          </a:prstGeom>
          <a:ln w="63500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4A657EEB-438B-4DD1-9F97-F9993864FF70}"/>
              </a:ext>
            </a:extLst>
          </p:cNvPr>
          <p:cNvSpPr txBox="1"/>
          <p:nvPr/>
        </p:nvSpPr>
        <p:spPr>
          <a:xfrm>
            <a:off x="2713900" y="3832820"/>
            <a:ext cx="1430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>
                    <a:lumMod val="85000"/>
                  </a:schemeClr>
                </a:solidFill>
              </a:rPr>
              <a:t>Frank Pollick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A8121C2-4099-4AC0-A5F5-10575643C189}"/>
              </a:ext>
            </a:extLst>
          </p:cNvPr>
          <p:cNvSpPr txBox="1"/>
          <p:nvPr/>
        </p:nvSpPr>
        <p:spPr>
          <a:xfrm>
            <a:off x="4681830" y="3832820"/>
            <a:ext cx="1348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>
                    <a:lumMod val="85000"/>
                  </a:schemeClr>
                </a:solidFill>
              </a:rPr>
              <a:t>Hongjing Lu</a:t>
            </a:r>
          </a:p>
        </p:txBody>
      </p:sp>
      <p:pic>
        <p:nvPicPr>
          <p:cNvPr id="42" name="Graphic 41">
            <a:extLst>
              <a:ext uri="{FF2B5EF4-FFF2-40B4-BE49-F238E27FC236}">
                <a16:creationId xmlns:a16="http://schemas.microsoft.com/office/drawing/2014/main" id="{50A7265F-9B5F-43DB-B78C-483E7EA77A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56213" y="4344124"/>
            <a:ext cx="799680" cy="26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3758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0">
        <p159:morph option="byObject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Leon Dame's walk at Maison Margiela S in Paris Fashion Week 2019_part">
            <a:hlinkClick r:id="" action="ppaction://media"/>
            <a:extLst>
              <a:ext uri="{FF2B5EF4-FFF2-40B4-BE49-F238E27FC236}">
                <a16:creationId xmlns:a16="http://schemas.microsoft.com/office/drawing/2014/main" id="{1451C0BE-B449-4416-A1B4-93DA3965F3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3205" y="446606"/>
            <a:ext cx="2951589" cy="4250287"/>
          </a:xfrm>
          <a:prstGeom prst="rect">
            <a:avLst/>
          </a:prstGeom>
          <a:ln w="28575">
            <a:solidFill>
              <a:schemeClr val="bg1">
                <a:lumMod val="75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313454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BC0AD9-7939-49F4-9EB0-F44461D6834F}"/>
              </a:ext>
            </a:extLst>
          </p:cNvPr>
          <p:cNvSpPr/>
          <p:nvPr/>
        </p:nvSpPr>
        <p:spPr>
          <a:xfrm>
            <a:off x="200140" y="1286787"/>
            <a:ext cx="6424550" cy="3637020"/>
          </a:xfrm>
          <a:prstGeom prst="rect">
            <a:avLst/>
          </a:prstGeom>
          <a:solidFill>
            <a:srgbClr val="F5EBED"/>
          </a:solidFill>
          <a:ln w="571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pic>
        <p:nvPicPr>
          <p:cNvPr id="10" name="104_19_upright_congruent">
            <a:hlinkClick r:id="" action="ppaction://media"/>
            <a:extLst>
              <a:ext uri="{FF2B5EF4-FFF2-40B4-BE49-F238E27FC236}">
                <a16:creationId xmlns:a16="http://schemas.microsoft.com/office/drawing/2014/main" id="{24338B3B-BB31-4BA9-8C56-CC65D11C2B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5200" y="2144910"/>
            <a:ext cx="2056551" cy="205655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AE67150-1819-476F-B458-A07A76E594CE}"/>
              </a:ext>
            </a:extLst>
          </p:cNvPr>
          <p:cNvSpPr/>
          <p:nvPr/>
        </p:nvSpPr>
        <p:spPr>
          <a:xfrm>
            <a:off x="200575" y="219693"/>
            <a:ext cx="6430750" cy="1067093"/>
          </a:xfrm>
          <a:prstGeom prst="rect">
            <a:avLst/>
          </a:prstGeom>
          <a:solidFill>
            <a:srgbClr val="D5ABBA"/>
          </a:solidFill>
          <a:ln w="571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96D8F16-AEF4-42EB-A10A-A48B26D794EB}"/>
              </a:ext>
            </a:extLst>
          </p:cNvPr>
          <p:cNvSpPr/>
          <p:nvPr/>
        </p:nvSpPr>
        <p:spPr>
          <a:xfrm>
            <a:off x="4904007" y="-1127502"/>
            <a:ext cx="1720685" cy="1728789"/>
          </a:xfrm>
          <a:prstGeom prst="ellipse">
            <a:avLst/>
          </a:prstGeom>
          <a:solidFill>
            <a:srgbClr val="D5AB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72836A-4AD4-4B00-B2B6-0B37765C526F}"/>
              </a:ext>
            </a:extLst>
          </p:cNvPr>
          <p:cNvSpPr txBox="1"/>
          <p:nvPr/>
        </p:nvSpPr>
        <p:spPr>
          <a:xfrm>
            <a:off x="423047" y="446327"/>
            <a:ext cx="5978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3C2025"/>
                </a:solidFill>
              </a:rPr>
              <a:t>Stimuli</a:t>
            </a:r>
            <a:r>
              <a:rPr lang="en-US" sz="2800" b="1" dirty="0">
                <a:solidFill>
                  <a:srgbClr val="3C2025"/>
                </a:solidFill>
              </a:rPr>
              <a:t> — Point-light Walkers</a:t>
            </a:r>
            <a:endParaRPr lang="en-US" sz="3600" b="1" dirty="0">
              <a:solidFill>
                <a:srgbClr val="3C2025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5B41FB6-6EF6-43AA-A77C-3485CB9F734F}"/>
              </a:ext>
            </a:extLst>
          </p:cNvPr>
          <p:cNvSpPr/>
          <p:nvPr/>
        </p:nvSpPr>
        <p:spPr>
          <a:xfrm>
            <a:off x="851352" y="2144911"/>
            <a:ext cx="2056551" cy="2056550"/>
          </a:xfrm>
          <a:prstGeom prst="rect">
            <a:avLst/>
          </a:prstGeom>
          <a:noFill/>
          <a:ln w="762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7A49E2-FCAA-4C10-AF99-C04196DD1EF4}"/>
              </a:ext>
            </a:extLst>
          </p:cNvPr>
          <p:cNvSpPr txBox="1"/>
          <p:nvPr/>
        </p:nvSpPr>
        <p:spPr>
          <a:xfrm>
            <a:off x="1324204" y="1541314"/>
            <a:ext cx="10985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 walker</a:t>
            </a:r>
          </a:p>
        </p:txBody>
      </p:sp>
      <p:pic>
        <p:nvPicPr>
          <p:cNvPr id="9" name="104_19_1_upright_congruent">
            <a:hlinkClick r:id="" action="ppaction://media"/>
            <a:extLst>
              <a:ext uri="{FF2B5EF4-FFF2-40B4-BE49-F238E27FC236}">
                <a16:creationId xmlns:a16="http://schemas.microsoft.com/office/drawing/2014/main" id="{2AD2A9FA-DA61-4FC5-8B6B-84EDC042786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50098" y="2138981"/>
            <a:ext cx="2056550" cy="20565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AC9AAB8-71A5-4E18-A6FA-DF438E9291EC}"/>
              </a:ext>
            </a:extLst>
          </p:cNvPr>
          <p:cNvSpPr/>
          <p:nvPr/>
        </p:nvSpPr>
        <p:spPr>
          <a:xfrm>
            <a:off x="3950098" y="2138981"/>
            <a:ext cx="2056551" cy="2056550"/>
          </a:xfrm>
          <a:prstGeom prst="rect">
            <a:avLst/>
          </a:prstGeom>
          <a:noFill/>
          <a:ln w="762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083BD40-4C8A-46C2-A19A-84655A247957}"/>
              </a:ext>
            </a:extLst>
          </p:cNvPr>
          <p:cNvCxnSpPr>
            <a:cxnSpLocks/>
          </p:cNvCxnSpPr>
          <p:nvPr/>
        </p:nvCxnSpPr>
        <p:spPr>
          <a:xfrm>
            <a:off x="3070509" y="3217405"/>
            <a:ext cx="710828" cy="0"/>
          </a:xfrm>
          <a:prstGeom prst="straightConnector1">
            <a:avLst/>
          </a:prstGeom>
          <a:ln w="22225">
            <a:solidFill>
              <a:srgbClr val="33192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A224CF0-5B87-424B-902B-9269B498332D}"/>
              </a:ext>
            </a:extLst>
          </p:cNvPr>
          <p:cNvSpPr txBox="1"/>
          <p:nvPr/>
        </p:nvSpPr>
        <p:spPr>
          <a:xfrm>
            <a:off x="4306053" y="1543522"/>
            <a:ext cx="13446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 versions</a:t>
            </a:r>
          </a:p>
        </p:txBody>
      </p:sp>
    </p:spTree>
    <p:extLst>
      <p:ext uri="{BB962C8B-B14F-4D97-AF65-F5344CB8AC3E}">
        <p14:creationId xmlns:p14="http://schemas.microsoft.com/office/powerpoint/2010/main" val="423273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2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A9288FC5-7AC1-42E0-94D9-70D8E7C84B22}"/>
              </a:ext>
            </a:extLst>
          </p:cNvPr>
          <p:cNvSpPr/>
          <p:nvPr/>
        </p:nvSpPr>
        <p:spPr>
          <a:xfrm>
            <a:off x="195680" y="1286788"/>
            <a:ext cx="6429009" cy="3637020"/>
          </a:xfrm>
          <a:prstGeom prst="rect">
            <a:avLst/>
          </a:prstGeom>
          <a:solidFill>
            <a:srgbClr val="F2EDD6"/>
          </a:solidFill>
          <a:ln w="571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A12349D-9975-4070-924D-640A7F78A6ED}"/>
              </a:ext>
            </a:extLst>
          </p:cNvPr>
          <p:cNvSpPr/>
          <p:nvPr/>
        </p:nvSpPr>
        <p:spPr>
          <a:xfrm>
            <a:off x="195681" y="219693"/>
            <a:ext cx="6435643" cy="1067094"/>
          </a:xfrm>
          <a:prstGeom prst="rect">
            <a:avLst/>
          </a:prstGeom>
          <a:solidFill>
            <a:srgbClr val="CAB24E"/>
          </a:solidFill>
          <a:ln w="571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177A376-16BE-468B-A5B7-29169AAF58B0}"/>
              </a:ext>
            </a:extLst>
          </p:cNvPr>
          <p:cNvSpPr/>
          <p:nvPr/>
        </p:nvSpPr>
        <p:spPr>
          <a:xfrm>
            <a:off x="3718098" y="-297841"/>
            <a:ext cx="1106058" cy="1111268"/>
          </a:xfrm>
          <a:prstGeom prst="ellipse">
            <a:avLst/>
          </a:prstGeom>
          <a:solidFill>
            <a:srgbClr val="CAB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399DB1D-AEED-415C-943F-8BC32A45D364}"/>
              </a:ext>
            </a:extLst>
          </p:cNvPr>
          <p:cNvSpPr txBox="1"/>
          <p:nvPr/>
        </p:nvSpPr>
        <p:spPr>
          <a:xfrm>
            <a:off x="195680" y="460852"/>
            <a:ext cx="6429009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 dirty="0">
                <a:solidFill>
                  <a:srgbClr val="341E1C"/>
                </a:solidFill>
              </a:rPr>
              <a:t>Manipulations </a:t>
            </a:r>
            <a:r>
              <a:rPr lang="en-US" sz="2400" b="1" dirty="0">
                <a:solidFill>
                  <a:srgbClr val="341E1C"/>
                </a:solidFill>
              </a:rPr>
              <a:t>— Causal Features</a:t>
            </a:r>
            <a:endParaRPr lang="en-US" sz="3200" b="1" dirty="0">
              <a:solidFill>
                <a:srgbClr val="341E1C"/>
              </a:solidFill>
            </a:endParaRPr>
          </a:p>
        </p:txBody>
      </p:sp>
      <p:pic>
        <p:nvPicPr>
          <p:cNvPr id="19" name="104_19_7_upright_congruent">
            <a:hlinkClick r:id="" action="ppaction://media"/>
            <a:extLst>
              <a:ext uri="{FF2B5EF4-FFF2-40B4-BE49-F238E27FC236}">
                <a16:creationId xmlns:a16="http://schemas.microsoft.com/office/drawing/2014/main" id="{155CCD47-9BC0-4363-BF44-C0BFDF8202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862141" y="2044700"/>
            <a:ext cx="2112172" cy="1188097"/>
          </a:xfrm>
          <a:prstGeom prst="rect">
            <a:avLst/>
          </a:prstGeom>
        </p:spPr>
      </p:pic>
      <p:pic>
        <p:nvPicPr>
          <p:cNvPr id="20" name="104_19_7_inverted_congruent">
            <a:hlinkClick r:id="" action="ppaction://media"/>
            <a:extLst>
              <a:ext uri="{FF2B5EF4-FFF2-40B4-BE49-F238E27FC236}">
                <a16:creationId xmlns:a16="http://schemas.microsoft.com/office/drawing/2014/main" id="{64915916-EF91-4CAB-99C7-F7895615692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112138" y="2044700"/>
            <a:ext cx="2112172" cy="118809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FF31DE7-1698-44C3-9BD4-44B0A7F02DFF}"/>
              </a:ext>
            </a:extLst>
          </p:cNvPr>
          <p:cNvSpPr txBox="1"/>
          <p:nvPr/>
        </p:nvSpPr>
        <p:spPr>
          <a:xfrm>
            <a:off x="539215" y="1527946"/>
            <a:ext cx="925254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>
                <a:solidFill>
                  <a:srgbClr val="B15353"/>
                </a:solidFill>
              </a:rPr>
              <a:t>Expt 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CAA810F-3901-4A4C-91E6-A810F99FC87C}"/>
              </a:ext>
            </a:extLst>
          </p:cNvPr>
          <p:cNvSpPr txBox="1"/>
          <p:nvPr/>
        </p:nvSpPr>
        <p:spPr>
          <a:xfrm>
            <a:off x="1859785" y="1391652"/>
            <a:ext cx="2114528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altLang="zh-TW" sz="1400" b="1" dirty="0"/>
              <a:t>Upright Trajectories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C9C45A9-5DDE-4DB6-A213-708DF9C59761}"/>
              </a:ext>
            </a:extLst>
          </p:cNvPr>
          <p:cNvSpPr txBox="1"/>
          <p:nvPr/>
        </p:nvSpPr>
        <p:spPr>
          <a:xfrm>
            <a:off x="4112138" y="1391651"/>
            <a:ext cx="2112172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altLang="zh-TW" sz="1400" b="1" dirty="0"/>
              <a:t>Inverted Trajectories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6BE934-FB78-45AC-B2A0-3E4A7439FCB9}"/>
              </a:ext>
            </a:extLst>
          </p:cNvPr>
          <p:cNvSpPr txBox="1"/>
          <p:nvPr/>
        </p:nvSpPr>
        <p:spPr>
          <a:xfrm>
            <a:off x="1859785" y="1615594"/>
            <a:ext cx="2114528" cy="41549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altLang="zh-TW" sz="1050" dirty="0"/>
              <a:t>Exhibit</a:t>
            </a:r>
          </a:p>
          <a:p>
            <a:pPr algn="ctr"/>
            <a:r>
              <a:rPr lang="en-US" altLang="zh-TW" sz="1050" dirty="0"/>
              <a:t>Gravitational acceleration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36BA6B2-F7FD-464B-A3A8-54E20DD1F55E}"/>
              </a:ext>
            </a:extLst>
          </p:cNvPr>
          <p:cNvSpPr txBox="1"/>
          <p:nvPr/>
        </p:nvSpPr>
        <p:spPr>
          <a:xfrm>
            <a:off x="4112136" y="1651853"/>
            <a:ext cx="2112171" cy="25253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altLang="zh-TW" sz="1050" dirty="0"/>
              <a:t>Defy gravity</a:t>
            </a:r>
          </a:p>
        </p:txBody>
      </p:sp>
      <p:pic>
        <p:nvPicPr>
          <p:cNvPr id="29" name="104_19_7_upright_incongruent">
            <a:hlinkClick r:id="" action="ppaction://media"/>
            <a:extLst>
              <a:ext uri="{FF2B5EF4-FFF2-40B4-BE49-F238E27FC236}">
                <a16:creationId xmlns:a16="http://schemas.microsoft.com/office/drawing/2014/main" id="{00F05A0E-4AA0-4E20-BDAC-D3E42A985F02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859785" y="3358294"/>
            <a:ext cx="2112172" cy="118809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2ABE4F6-BE6E-487B-93B8-3986A5CB44FA}"/>
              </a:ext>
            </a:extLst>
          </p:cNvPr>
          <p:cNvSpPr txBox="1"/>
          <p:nvPr/>
        </p:nvSpPr>
        <p:spPr>
          <a:xfrm>
            <a:off x="251305" y="3567621"/>
            <a:ext cx="1552880" cy="76944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altLang="zh-TW" sz="1000" dirty="0"/>
              <a:t>Global motion</a:t>
            </a:r>
            <a:br>
              <a:rPr lang="en-US" altLang="zh-TW" sz="900" dirty="0"/>
            </a:br>
            <a:r>
              <a:rPr lang="en-US" altLang="zh-TW" sz="1400" b="1" dirty="0"/>
              <a:t>Incongruent</a:t>
            </a:r>
            <a:br>
              <a:rPr lang="en-US" altLang="zh-TW" sz="1100" b="1" dirty="0"/>
            </a:br>
            <a:r>
              <a:rPr lang="en-US" altLang="zh-TW" sz="1000" dirty="0"/>
              <a:t>With propelling forces</a:t>
            </a:r>
            <a:br>
              <a:rPr lang="en-US" altLang="zh-TW" sz="1000" dirty="0"/>
            </a:br>
            <a:r>
              <a:rPr lang="en-US" altLang="zh-TW" sz="1000" dirty="0"/>
              <a:t>(as in Moon Walk)</a:t>
            </a:r>
            <a:endParaRPr lang="en-US" altLang="zh-TW" sz="9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6F090D5-EA97-4E5A-86BD-081859B371A0}"/>
              </a:ext>
            </a:extLst>
          </p:cNvPr>
          <p:cNvSpPr txBox="1"/>
          <p:nvPr/>
        </p:nvSpPr>
        <p:spPr>
          <a:xfrm>
            <a:off x="252175" y="2330971"/>
            <a:ext cx="1552880" cy="61555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altLang="zh-TW" sz="1000" dirty="0"/>
              <a:t>Global motion</a:t>
            </a:r>
            <a:br>
              <a:rPr lang="en-US" altLang="zh-TW" sz="900" dirty="0"/>
            </a:br>
            <a:r>
              <a:rPr lang="en-US" altLang="zh-TW" sz="1400" b="1" dirty="0"/>
              <a:t>Congruent</a:t>
            </a:r>
            <a:br>
              <a:rPr lang="en-US" altLang="zh-TW" sz="1100" b="1" dirty="0"/>
            </a:br>
            <a:r>
              <a:rPr lang="en-US" altLang="zh-TW" sz="1000" dirty="0"/>
              <a:t>With propelling forces</a:t>
            </a:r>
            <a:endParaRPr lang="en-US" altLang="zh-TW" sz="900" dirty="0"/>
          </a:p>
        </p:txBody>
      </p:sp>
      <p:pic>
        <p:nvPicPr>
          <p:cNvPr id="32" name="104_19_7_inverted_incongruent">
            <a:hlinkClick r:id="" action="ppaction://media"/>
            <a:extLst>
              <a:ext uri="{FF2B5EF4-FFF2-40B4-BE49-F238E27FC236}">
                <a16:creationId xmlns:a16="http://schemas.microsoft.com/office/drawing/2014/main" id="{A9198B16-42FF-4E1E-825C-8129D8692AF8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112136" y="3358292"/>
            <a:ext cx="2112172" cy="118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83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video>
              <p:cMediaNode vol="80000">
                <p:cTn id="20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video>
              <p:cMediaNode vol="80000">
                <p:cTn id="21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video>
              <p:cMediaNode vol="80000">
                <p:cTn id="22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3F07DA1F-72FF-458A-B602-6840582C59E6}"/>
              </a:ext>
            </a:extLst>
          </p:cNvPr>
          <p:cNvSpPr/>
          <p:nvPr/>
        </p:nvSpPr>
        <p:spPr>
          <a:xfrm>
            <a:off x="1310233" y="-1194834"/>
            <a:ext cx="1765486" cy="1773802"/>
          </a:xfrm>
          <a:prstGeom prst="ellipse">
            <a:avLst/>
          </a:prstGeom>
          <a:solidFill>
            <a:srgbClr val="5E97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D93B52-6557-49C0-84CA-05C1860B0AF1}"/>
              </a:ext>
            </a:extLst>
          </p:cNvPr>
          <p:cNvSpPr/>
          <p:nvPr/>
        </p:nvSpPr>
        <p:spPr>
          <a:xfrm>
            <a:off x="195671" y="219693"/>
            <a:ext cx="6429012" cy="1067094"/>
          </a:xfrm>
          <a:prstGeom prst="rect">
            <a:avLst/>
          </a:prstGeom>
          <a:solidFill>
            <a:srgbClr val="5E97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1AEE75-20E7-43A6-86DD-1B44B8CA6C7E}"/>
              </a:ext>
            </a:extLst>
          </p:cNvPr>
          <p:cNvSpPr/>
          <p:nvPr/>
        </p:nvSpPr>
        <p:spPr>
          <a:xfrm>
            <a:off x="195667" y="1286786"/>
            <a:ext cx="6429011" cy="3637021"/>
          </a:xfrm>
          <a:prstGeom prst="rect">
            <a:avLst/>
          </a:prstGeom>
          <a:solidFill>
            <a:srgbClr val="E2EC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B87461-6E82-4FEB-A82C-CCF6B21A18B0}"/>
              </a:ext>
            </a:extLst>
          </p:cNvPr>
          <p:cNvSpPr txBox="1"/>
          <p:nvPr/>
        </p:nvSpPr>
        <p:spPr>
          <a:xfrm>
            <a:off x="195666" y="430074"/>
            <a:ext cx="6429011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3600" b="1" dirty="0">
                <a:solidFill>
                  <a:srgbClr val="1A2B2E"/>
                </a:solidFill>
              </a:rPr>
              <a:t>Conclusions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83E7D4-43E1-4EB2-9D90-923B4CE5D319}"/>
              </a:ext>
            </a:extLst>
          </p:cNvPr>
          <p:cNvSpPr txBox="1"/>
          <p:nvPr/>
        </p:nvSpPr>
        <p:spPr>
          <a:xfrm>
            <a:off x="2882448" y="1669610"/>
            <a:ext cx="3429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C00000"/>
                </a:solidFill>
              </a:rPr>
              <a:t>Visual processes </a:t>
            </a:r>
            <a:r>
              <a:rPr lang="en-US" sz="1800" dirty="0"/>
              <a:t>contribute to aesthetics of motions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A4779D-2CC7-4E9A-8465-53C2F76BEE6C}"/>
              </a:ext>
            </a:extLst>
          </p:cNvPr>
          <p:cNvSpPr txBox="1"/>
          <p:nvPr/>
        </p:nvSpPr>
        <p:spPr>
          <a:xfrm>
            <a:off x="3073757" y="2782130"/>
            <a:ext cx="3429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2F5597"/>
                </a:solidFill>
              </a:rPr>
              <a:t>General motion</a:t>
            </a:r>
            <a:br>
              <a:rPr lang="en-US" sz="1800" b="1" dirty="0">
                <a:solidFill>
                  <a:srgbClr val="2F5597"/>
                </a:solidFill>
              </a:rPr>
            </a:br>
            <a:r>
              <a:rPr lang="en-US" sz="1800" dirty="0"/>
              <a:t>perception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FEA182-E5E6-4818-BE8B-F2DD64841526}"/>
              </a:ext>
            </a:extLst>
          </p:cNvPr>
          <p:cNvSpPr txBox="1"/>
          <p:nvPr/>
        </p:nvSpPr>
        <p:spPr>
          <a:xfrm>
            <a:off x="273950" y="2782131"/>
            <a:ext cx="3429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Specialized mechanisms</a:t>
            </a:r>
            <a:br>
              <a:rPr lang="en-US" dirty="0"/>
            </a:br>
            <a:r>
              <a:rPr lang="en-US" altLang="zh-TW" dirty="0"/>
              <a:t>F</a:t>
            </a:r>
            <a:r>
              <a:rPr lang="en-US" dirty="0"/>
              <a:t>or </a:t>
            </a:r>
            <a:r>
              <a:rPr lang="en-US" b="1" dirty="0">
                <a:solidFill>
                  <a:srgbClr val="0AA651"/>
                </a:solidFill>
              </a:rPr>
              <a:t>animate agents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6A92FE7-B928-46BA-B5D8-F626D9A7CC4A}"/>
              </a:ext>
            </a:extLst>
          </p:cNvPr>
          <p:cNvSpPr/>
          <p:nvPr/>
        </p:nvSpPr>
        <p:spPr>
          <a:xfrm>
            <a:off x="1988450" y="1943930"/>
            <a:ext cx="977128" cy="838200"/>
          </a:xfrm>
          <a:custGeom>
            <a:avLst/>
            <a:gdLst>
              <a:gd name="connsiteX0" fmla="*/ 977128 w 977128"/>
              <a:gd name="connsiteY0" fmla="*/ 0 h 906780"/>
              <a:gd name="connsiteX1" fmla="*/ 154168 w 977128"/>
              <a:gd name="connsiteY1" fmla="*/ 403860 h 906780"/>
              <a:gd name="connsiteX2" fmla="*/ 1768 w 977128"/>
              <a:gd name="connsiteY2" fmla="*/ 906780 h 906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7128" h="906780">
                <a:moveTo>
                  <a:pt x="977128" y="0"/>
                </a:moveTo>
                <a:cubicBezTo>
                  <a:pt x="646928" y="126365"/>
                  <a:pt x="316728" y="252730"/>
                  <a:pt x="154168" y="403860"/>
                </a:cubicBezTo>
                <a:cubicBezTo>
                  <a:pt x="-8392" y="554990"/>
                  <a:pt x="-3312" y="730885"/>
                  <a:pt x="1768" y="906780"/>
                </a:cubicBezTo>
              </a:path>
            </a:pathLst>
          </a:custGeom>
          <a:noFill/>
          <a:ln w="38100">
            <a:solidFill>
              <a:srgbClr val="6D2121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67F1869-1874-4AE6-A721-39105B53EFA6}"/>
              </a:ext>
            </a:extLst>
          </p:cNvPr>
          <p:cNvSpPr/>
          <p:nvPr/>
        </p:nvSpPr>
        <p:spPr>
          <a:xfrm>
            <a:off x="2641213" y="1951550"/>
            <a:ext cx="1520706" cy="845820"/>
          </a:xfrm>
          <a:custGeom>
            <a:avLst/>
            <a:gdLst>
              <a:gd name="connsiteX0" fmla="*/ 977128 w 977128"/>
              <a:gd name="connsiteY0" fmla="*/ 0 h 906780"/>
              <a:gd name="connsiteX1" fmla="*/ 154168 w 977128"/>
              <a:gd name="connsiteY1" fmla="*/ 403860 h 906780"/>
              <a:gd name="connsiteX2" fmla="*/ 1768 w 977128"/>
              <a:gd name="connsiteY2" fmla="*/ 906780 h 906780"/>
              <a:gd name="connsiteX0" fmla="*/ 830393 w 2407733"/>
              <a:gd name="connsiteY0" fmla="*/ 0 h 758398"/>
              <a:gd name="connsiteX1" fmla="*/ 7433 w 2407733"/>
              <a:gd name="connsiteY1" fmla="*/ 403860 h 758398"/>
              <a:gd name="connsiteX2" fmla="*/ 2407733 w 2407733"/>
              <a:gd name="connsiteY2" fmla="*/ 758398 h 758398"/>
              <a:gd name="connsiteX0" fmla="*/ 374731 w 1952071"/>
              <a:gd name="connsiteY0" fmla="*/ 0 h 758398"/>
              <a:gd name="connsiteX1" fmla="*/ 8971 w 1952071"/>
              <a:gd name="connsiteY1" fmla="*/ 370886 h 758398"/>
              <a:gd name="connsiteX2" fmla="*/ 1952071 w 1952071"/>
              <a:gd name="connsiteY2" fmla="*/ 758398 h 758398"/>
              <a:gd name="connsiteX0" fmla="*/ 376596 w 1953936"/>
              <a:gd name="connsiteY0" fmla="*/ 0 h 758398"/>
              <a:gd name="connsiteX1" fmla="*/ 10836 w 1953936"/>
              <a:gd name="connsiteY1" fmla="*/ 370886 h 758398"/>
              <a:gd name="connsiteX2" fmla="*/ 1953936 w 1953936"/>
              <a:gd name="connsiteY2" fmla="*/ 758398 h 758398"/>
              <a:gd name="connsiteX0" fmla="*/ 374731 w 1952071"/>
              <a:gd name="connsiteY0" fmla="*/ 0 h 758398"/>
              <a:gd name="connsiteX1" fmla="*/ 8971 w 1952071"/>
              <a:gd name="connsiteY1" fmla="*/ 370886 h 758398"/>
              <a:gd name="connsiteX2" fmla="*/ 1952071 w 1952071"/>
              <a:gd name="connsiteY2" fmla="*/ 758398 h 758398"/>
              <a:gd name="connsiteX0" fmla="*/ 374731 w 1952071"/>
              <a:gd name="connsiteY0" fmla="*/ 0 h 758398"/>
              <a:gd name="connsiteX1" fmla="*/ 8971 w 1952071"/>
              <a:gd name="connsiteY1" fmla="*/ 370886 h 758398"/>
              <a:gd name="connsiteX2" fmla="*/ 1952071 w 1952071"/>
              <a:gd name="connsiteY2" fmla="*/ 758398 h 758398"/>
              <a:gd name="connsiteX0" fmla="*/ 341002 w 2101222"/>
              <a:gd name="connsiteY0" fmla="*/ 0 h 915024"/>
              <a:gd name="connsiteX1" fmla="*/ 158122 w 2101222"/>
              <a:gd name="connsiteY1" fmla="*/ 527512 h 915024"/>
              <a:gd name="connsiteX2" fmla="*/ 2101222 w 2101222"/>
              <a:gd name="connsiteY2" fmla="*/ 915024 h 915024"/>
              <a:gd name="connsiteX0" fmla="*/ 310933 w 1659673"/>
              <a:gd name="connsiteY0" fmla="*/ 0 h 882050"/>
              <a:gd name="connsiteX1" fmla="*/ 128053 w 1659673"/>
              <a:gd name="connsiteY1" fmla="*/ 527512 h 882050"/>
              <a:gd name="connsiteX2" fmla="*/ 1659673 w 1659673"/>
              <a:gd name="connsiteY2" fmla="*/ 882050 h 882050"/>
              <a:gd name="connsiteX0" fmla="*/ 310933 w 1666476"/>
              <a:gd name="connsiteY0" fmla="*/ 0 h 882050"/>
              <a:gd name="connsiteX1" fmla="*/ 128053 w 1666476"/>
              <a:gd name="connsiteY1" fmla="*/ 527512 h 882050"/>
              <a:gd name="connsiteX2" fmla="*/ 1659673 w 1666476"/>
              <a:gd name="connsiteY2" fmla="*/ 882050 h 882050"/>
              <a:gd name="connsiteX0" fmla="*/ 310933 w 1659673"/>
              <a:gd name="connsiteY0" fmla="*/ 0 h 882050"/>
              <a:gd name="connsiteX1" fmla="*/ 128053 w 1659673"/>
              <a:gd name="connsiteY1" fmla="*/ 527512 h 882050"/>
              <a:gd name="connsiteX2" fmla="*/ 1659673 w 1659673"/>
              <a:gd name="connsiteY2" fmla="*/ 882050 h 882050"/>
              <a:gd name="connsiteX0" fmla="*/ 301506 w 1520706"/>
              <a:gd name="connsiteY0" fmla="*/ 0 h 915024"/>
              <a:gd name="connsiteX1" fmla="*/ 118626 w 1520706"/>
              <a:gd name="connsiteY1" fmla="*/ 527512 h 915024"/>
              <a:gd name="connsiteX2" fmla="*/ 1520706 w 1520706"/>
              <a:gd name="connsiteY2" fmla="*/ 915024 h 91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20706" h="915024">
                <a:moveTo>
                  <a:pt x="301506" y="0"/>
                </a:moveTo>
                <a:cubicBezTo>
                  <a:pt x="-28694" y="126365"/>
                  <a:pt x="-84574" y="375008"/>
                  <a:pt x="118626" y="527512"/>
                </a:cubicBezTo>
                <a:cubicBezTo>
                  <a:pt x="321826" y="680016"/>
                  <a:pt x="1393706" y="615477"/>
                  <a:pt x="1520706" y="915024"/>
                </a:cubicBezTo>
              </a:path>
            </a:pathLst>
          </a:custGeom>
          <a:noFill/>
          <a:ln w="38100">
            <a:solidFill>
              <a:srgbClr val="6D2121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C0B9F1-43AA-4A82-8CAC-A5FA3FD6EA2D}"/>
              </a:ext>
            </a:extLst>
          </p:cNvPr>
          <p:cNvSpPr txBox="1"/>
          <p:nvPr/>
        </p:nvSpPr>
        <p:spPr>
          <a:xfrm>
            <a:off x="1479588" y="3804494"/>
            <a:ext cx="3898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We have a taste for </a:t>
            </a:r>
            <a:r>
              <a:rPr lang="en-US" sz="2000" b="1" dirty="0">
                <a:solidFill>
                  <a:srgbClr val="C00000"/>
                </a:solidFill>
              </a:rPr>
              <a:t>causality</a:t>
            </a:r>
            <a:r>
              <a:rPr lang="en-US" sz="2000" dirty="0"/>
              <a:t>!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E4C831F-B871-4B8B-ACE1-A0C6D4877DFA}"/>
              </a:ext>
            </a:extLst>
          </p:cNvPr>
          <p:cNvSpPr/>
          <p:nvPr/>
        </p:nvSpPr>
        <p:spPr>
          <a:xfrm>
            <a:off x="2985575" y="5159589"/>
            <a:ext cx="886851" cy="886851"/>
          </a:xfrm>
          <a:prstGeom prst="ellipse">
            <a:avLst/>
          </a:prstGeom>
          <a:solidFill>
            <a:srgbClr val="1817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57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Default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yDefault">
      <a:majorFont>
        <a:latin typeface="Century Gothic"/>
        <a:ea typeface="Yu Gothic"/>
        <a:cs typeface=""/>
      </a:majorFont>
      <a:minorFont>
        <a:latin typeface="Century Gothic"/>
        <a:ea typeface="Yu Gothic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fault Theme" id="{9EA1A4DF-D727-4FB5-A3DD-D321D07997E0}" vid="{01E75F01-45D5-4C80-B6E2-69531DC5281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750</TotalTime>
  <Words>86</Words>
  <Application>Microsoft Office PowerPoint</Application>
  <PresentationFormat>Custom</PresentationFormat>
  <Paragraphs>22</Paragraphs>
  <Slides>5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Arial</vt:lpstr>
      <vt:lpstr>Century Gothic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YC C</dc:creator>
  <cp:lastModifiedBy>YC C</cp:lastModifiedBy>
  <cp:revision>55</cp:revision>
  <dcterms:created xsi:type="dcterms:W3CDTF">2021-05-05T23:51:56Z</dcterms:created>
  <dcterms:modified xsi:type="dcterms:W3CDTF">2021-05-24T16:17:30Z</dcterms:modified>
</cp:coreProperties>
</file>